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86715" autoAdjust="0"/>
  </p:normalViewPr>
  <p:slideViewPr>
    <p:cSldViewPr snapToGrid="0">
      <p:cViewPr varScale="1">
        <p:scale>
          <a:sx n="64" d="100"/>
          <a:sy n="64" d="100"/>
        </p:scale>
        <p:origin x="97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384F61-6287-4905-9178-A638AF4CEFAC}" type="datetimeFigureOut">
              <a:rPr lang="nl-NL" smtClean="0"/>
              <a:t>29-9-2015</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FBFF53-291A-40C3-9263-CD0601104928}" type="slidenum">
              <a:rPr lang="nl-NL" smtClean="0"/>
              <a:t>‹nr.›</a:t>
            </a:fld>
            <a:endParaRPr lang="nl-NL"/>
          </a:p>
        </p:txBody>
      </p:sp>
    </p:spTree>
    <p:extLst>
      <p:ext uri="{BB962C8B-B14F-4D97-AF65-F5344CB8AC3E}">
        <p14:creationId xmlns:p14="http://schemas.microsoft.com/office/powerpoint/2010/main" val="31471159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1200" b="0" kern="1200" dirty="0" smtClean="0">
                <a:solidFill>
                  <a:schemeClr val="tx1"/>
                </a:solidFill>
                <a:effectLst/>
                <a:latin typeface="+mn-lt"/>
                <a:ea typeface="+mn-ea"/>
                <a:cs typeface="+mn-cs"/>
              </a:rPr>
              <a:t>Vitamine</a:t>
            </a:r>
            <a:r>
              <a:rPr lang="nl-NL" sz="1200" b="0" kern="1200" baseline="0" dirty="0" smtClean="0">
                <a:solidFill>
                  <a:schemeClr val="tx1"/>
                </a:solidFill>
                <a:effectLst/>
                <a:latin typeface="+mn-lt"/>
                <a:ea typeface="+mn-ea"/>
                <a:cs typeface="+mn-cs"/>
              </a:rPr>
              <a:t> A wordt ook wel </a:t>
            </a:r>
            <a:r>
              <a:rPr lang="nl-NL" sz="1200" b="1" kern="1200" dirty="0" err="1" smtClean="0">
                <a:solidFill>
                  <a:schemeClr val="tx1"/>
                </a:solidFill>
                <a:effectLst/>
                <a:latin typeface="+mn-lt"/>
                <a:ea typeface="+mn-ea"/>
                <a:cs typeface="+mn-cs"/>
              </a:rPr>
              <a:t>Retinol</a:t>
            </a:r>
            <a:r>
              <a:rPr lang="nl-NL" sz="1200" b="0" kern="1200" baseline="0" dirty="0" smtClean="0">
                <a:solidFill>
                  <a:schemeClr val="tx1"/>
                </a:solidFill>
                <a:effectLst/>
                <a:latin typeface="+mn-lt"/>
                <a:ea typeface="+mn-ea"/>
                <a:cs typeface="+mn-cs"/>
              </a:rPr>
              <a:t> genoemd en is een in</a:t>
            </a:r>
            <a:r>
              <a:rPr lang="nl-NL" sz="1200" kern="1200" dirty="0" smtClean="0">
                <a:solidFill>
                  <a:schemeClr val="tx1"/>
                </a:solidFill>
                <a:effectLst/>
                <a:latin typeface="+mn-lt"/>
                <a:ea typeface="+mn-ea"/>
                <a:cs typeface="+mn-cs"/>
              </a:rPr>
              <a:t> </a:t>
            </a:r>
            <a:r>
              <a:rPr lang="nl-NL" sz="1200" kern="1200" dirty="0" err="1" smtClean="0">
                <a:solidFill>
                  <a:schemeClr val="tx1"/>
                </a:solidFill>
                <a:effectLst/>
                <a:latin typeface="+mn-lt"/>
                <a:ea typeface="+mn-ea"/>
                <a:cs typeface="+mn-cs"/>
              </a:rPr>
              <a:t>vetoplosbare</a:t>
            </a:r>
            <a:r>
              <a:rPr lang="nl-NL" sz="1200" kern="1200" dirty="0" smtClean="0">
                <a:solidFill>
                  <a:schemeClr val="tx1"/>
                </a:solidFill>
                <a:effectLst/>
                <a:latin typeface="+mn-lt"/>
                <a:ea typeface="+mn-ea"/>
                <a:cs typeface="+mn-cs"/>
              </a:rPr>
              <a:t> vitamine. Het</a:t>
            </a:r>
            <a:r>
              <a:rPr lang="nl-NL" sz="1200" kern="1200" baseline="0" dirty="0" smtClean="0">
                <a:solidFill>
                  <a:schemeClr val="tx1"/>
                </a:solidFill>
                <a:effectLst/>
                <a:latin typeface="+mn-lt"/>
                <a:ea typeface="+mn-ea"/>
                <a:cs typeface="+mn-cs"/>
              </a:rPr>
              <a:t> lichaam maakt Vitamine A ook uit plantaardige producten; </a:t>
            </a:r>
            <a:r>
              <a:rPr lang="nl-NL" sz="1200" b="0" kern="1200" dirty="0" smtClean="0">
                <a:solidFill>
                  <a:schemeClr val="tx1"/>
                </a:solidFill>
                <a:effectLst/>
                <a:latin typeface="+mn-lt"/>
                <a:ea typeface="+mn-ea"/>
                <a:cs typeface="+mn-cs"/>
              </a:rPr>
              <a:t>carotenoïden. </a:t>
            </a:r>
            <a:r>
              <a:rPr lang="nl-NL" sz="1200" b="0" i="0" u="none" kern="1200" dirty="0" smtClean="0">
                <a:solidFill>
                  <a:schemeClr val="tx1"/>
                </a:solidFill>
                <a:effectLst/>
                <a:latin typeface="+mn-lt"/>
                <a:ea typeface="+mn-ea"/>
                <a:cs typeface="+mn-cs"/>
              </a:rPr>
              <a:t>Vitamine</a:t>
            </a:r>
            <a:r>
              <a:rPr lang="nl-NL" sz="1200" b="0" i="0" u="none" kern="1200" baseline="0" dirty="0" smtClean="0">
                <a:solidFill>
                  <a:schemeClr val="tx1"/>
                </a:solidFill>
                <a:effectLst/>
                <a:latin typeface="+mn-lt"/>
                <a:ea typeface="+mn-ea"/>
                <a:cs typeface="+mn-cs"/>
              </a:rPr>
              <a:t> A wordt g</a:t>
            </a:r>
            <a:r>
              <a:rPr lang="nl-NL" sz="1200" i="0" u="none" kern="1200" dirty="0" smtClean="0">
                <a:solidFill>
                  <a:schemeClr val="tx1"/>
                </a:solidFill>
                <a:effectLst/>
                <a:latin typeface="+mn-lt"/>
                <a:ea typeface="+mn-ea"/>
                <a:cs typeface="+mn-cs"/>
              </a:rPr>
              <a:t>edeeltelijk opgeslagen als vet, gedeeltelijk uitgescheiden via urine of gal. </a:t>
            </a:r>
            <a:endParaRPr lang="nl-NL" b="0" i="0" u="none" dirty="0" smtClean="0"/>
          </a:p>
          <a:p>
            <a:endParaRPr lang="nl-NL" b="0" dirty="0"/>
          </a:p>
        </p:txBody>
      </p:sp>
      <p:sp>
        <p:nvSpPr>
          <p:cNvPr id="4" name="Tijdelijke aanduiding voor dianummer 3"/>
          <p:cNvSpPr>
            <a:spLocks noGrp="1"/>
          </p:cNvSpPr>
          <p:nvPr>
            <p:ph type="sldNum" sz="quarter" idx="10"/>
          </p:nvPr>
        </p:nvSpPr>
        <p:spPr/>
        <p:txBody>
          <a:bodyPr/>
          <a:lstStyle/>
          <a:p>
            <a:fld id="{50FBFF53-291A-40C3-9263-CD0601104928}" type="slidenum">
              <a:rPr lang="nl-NL" smtClean="0"/>
              <a:t>1</a:t>
            </a:fld>
            <a:endParaRPr lang="nl-NL"/>
          </a:p>
        </p:txBody>
      </p:sp>
    </p:spTree>
    <p:extLst>
      <p:ext uri="{BB962C8B-B14F-4D97-AF65-F5344CB8AC3E}">
        <p14:creationId xmlns:p14="http://schemas.microsoft.com/office/powerpoint/2010/main" val="11519405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Vitamine A zit vooral in </a:t>
            </a:r>
            <a:r>
              <a:rPr lang="nl-NL" sz="1200" kern="1200" dirty="0" smtClean="0">
                <a:solidFill>
                  <a:schemeClr val="tx1"/>
                </a:solidFill>
                <a:effectLst/>
                <a:latin typeface="+mn-lt"/>
                <a:ea typeface="+mn-ea"/>
                <a:cs typeface="+mn-cs"/>
              </a:rPr>
              <a:t>lever, vlees en vleeswaren, zuivelproducten, vis en eidooier. </a:t>
            </a:r>
            <a:endParaRPr lang="nl-NL" dirty="0"/>
          </a:p>
        </p:txBody>
      </p:sp>
      <p:sp>
        <p:nvSpPr>
          <p:cNvPr id="4" name="Tijdelijke aanduiding voor dianummer 3"/>
          <p:cNvSpPr>
            <a:spLocks noGrp="1"/>
          </p:cNvSpPr>
          <p:nvPr>
            <p:ph type="sldNum" sz="quarter" idx="10"/>
          </p:nvPr>
        </p:nvSpPr>
        <p:spPr/>
        <p:txBody>
          <a:bodyPr/>
          <a:lstStyle/>
          <a:p>
            <a:fld id="{50FBFF53-291A-40C3-9263-CD0601104928}" type="slidenum">
              <a:rPr lang="nl-NL" smtClean="0"/>
              <a:t>2</a:t>
            </a:fld>
            <a:endParaRPr lang="nl-NL"/>
          </a:p>
        </p:txBody>
      </p:sp>
    </p:spTree>
    <p:extLst>
      <p:ext uri="{BB962C8B-B14F-4D97-AF65-F5344CB8AC3E}">
        <p14:creationId xmlns:p14="http://schemas.microsoft.com/office/powerpoint/2010/main" val="34683719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0" i="0" u="none" kern="1200" dirty="0" smtClean="0">
                <a:solidFill>
                  <a:schemeClr val="tx1"/>
                </a:solidFill>
                <a:effectLst/>
                <a:latin typeface="+mn-lt"/>
                <a:ea typeface="+mn-ea"/>
                <a:cs typeface="+mn-cs"/>
              </a:rPr>
              <a:t>Het is goed voor de huid, ogen, groei en weerstand. V-A is nodig voor aanmaak van cellen en de weefselstructuur van de huid. Door V-A worden epitheelcellen gevormd in  de huid, luchtpijp, het haar, tandvlees en longweefsel. V-A zorgt voor ogen aanpassen aan schemering</a:t>
            </a:r>
            <a:r>
              <a:rPr lang="nl-NL" sz="1200" b="0" i="0" u="none" kern="1200" baseline="0" dirty="0" smtClean="0">
                <a:solidFill>
                  <a:schemeClr val="tx1"/>
                </a:solidFill>
                <a:effectLst/>
                <a:latin typeface="+mn-lt"/>
                <a:ea typeface="+mn-ea"/>
                <a:cs typeface="+mn-cs"/>
              </a:rPr>
              <a:t> en ook </a:t>
            </a:r>
            <a:r>
              <a:rPr lang="nl-NL" sz="1200" b="0" i="0" u="none" kern="1200" dirty="0" smtClean="0">
                <a:solidFill>
                  <a:schemeClr val="tx1"/>
                </a:solidFill>
                <a:effectLst/>
                <a:latin typeface="+mn-lt"/>
                <a:ea typeface="+mn-ea"/>
                <a:cs typeface="+mn-cs"/>
              </a:rPr>
              <a:t>voor goede afweer/immuunsysteem. </a:t>
            </a:r>
            <a:endParaRPr lang="nl-NL" b="0" i="0" u="none" dirty="0"/>
          </a:p>
        </p:txBody>
      </p:sp>
      <p:sp>
        <p:nvSpPr>
          <p:cNvPr id="4" name="Tijdelijke aanduiding voor dianummer 3"/>
          <p:cNvSpPr>
            <a:spLocks noGrp="1"/>
          </p:cNvSpPr>
          <p:nvPr>
            <p:ph type="sldNum" sz="quarter" idx="10"/>
          </p:nvPr>
        </p:nvSpPr>
        <p:spPr/>
        <p:txBody>
          <a:bodyPr/>
          <a:lstStyle/>
          <a:p>
            <a:fld id="{50FBFF53-291A-40C3-9263-CD0601104928}" type="slidenum">
              <a:rPr lang="nl-NL" smtClean="0"/>
              <a:t>3</a:t>
            </a:fld>
            <a:endParaRPr lang="nl-NL"/>
          </a:p>
        </p:txBody>
      </p:sp>
    </p:spTree>
    <p:extLst>
      <p:ext uri="{BB962C8B-B14F-4D97-AF65-F5344CB8AC3E}">
        <p14:creationId xmlns:p14="http://schemas.microsoft.com/office/powerpoint/2010/main" val="26515562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0" i="0" u="none" kern="1200" dirty="0" smtClean="0">
                <a:solidFill>
                  <a:schemeClr val="tx1"/>
                </a:solidFill>
                <a:effectLst/>
                <a:latin typeface="+mn-lt"/>
                <a:ea typeface="+mn-ea"/>
                <a:cs typeface="+mn-cs"/>
              </a:rPr>
              <a:t>Overschot kan schadelijk zijn voor kinderen en zwangere vrouwen. VA is belangrijk voor de groei van kinderen. Kinderen van 1-3 mogen ≤800 microgram VA/dag.</a:t>
            </a:r>
            <a:r>
              <a:rPr lang="nl-NL" sz="1200" b="0" i="0" u="none" kern="1200" baseline="0" dirty="0" smtClean="0">
                <a:solidFill>
                  <a:schemeClr val="tx1"/>
                </a:solidFill>
                <a:effectLst/>
                <a:latin typeface="+mn-lt"/>
                <a:ea typeface="+mn-ea"/>
                <a:cs typeface="+mn-cs"/>
              </a:rPr>
              <a:t> </a:t>
            </a:r>
            <a:r>
              <a:rPr lang="nl-NL" sz="1200" b="0" i="0" u="none" kern="1200" dirty="0" smtClean="0">
                <a:solidFill>
                  <a:schemeClr val="tx1"/>
                </a:solidFill>
                <a:effectLst/>
                <a:latin typeface="+mn-lt"/>
                <a:ea typeface="+mn-ea"/>
                <a:cs typeface="+mn-cs"/>
              </a:rPr>
              <a:t>Volwassenen max 3000 </a:t>
            </a:r>
            <a:r>
              <a:rPr lang="nl-NL" sz="1200" b="0" i="0" u="none" kern="1200" dirty="0" err="1" smtClean="0">
                <a:solidFill>
                  <a:schemeClr val="tx1"/>
                </a:solidFill>
                <a:effectLst/>
                <a:latin typeface="+mn-lt"/>
                <a:ea typeface="+mn-ea"/>
                <a:cs typeface="+mn-cs"/>
              </a:rPr>
              <a:t>miG</a:t>
            </a:r>
            <a:r>
              <a:rPr lang="nl-NL" sz="1200" b="0" i="0" u="none" kern="1200" dirty="0" smtClean="0">
                <a:solidFill>
                  <a:schemeClr val="tx1"/>
                </a:solidFill>
                <a:effectLst/>
                <a:latin typeface="+mn-lt"/>
                <a:ea typeface="+mn-ea"/>
                <a:cs typeface="+mn-cs"/>
              </a:rPr>
              <a:t>. Een</a:t>
            </a:r>
            <a:r>
              <a:rPr lang="nl-NL" sz="1200" b="0" i="0" u="none" kern="1200" baseline="0" dirty="0" smtClean="0">
                <a:solidFill>
                  <a:schemeClr val="tx1"/>
                </a:solidFill>
                <a:effectLst/>
                <a:latin typeface="+mn-lt"/>
                <a:ea typeface="+mn-ea"/>
                <a:cs typeface="+mn-cs"/>
              </a:rPr>
              <a:t> o</a:t>
            </a:r>
            <a:r>
              <a:rPr lang="nl-NL" sz="1200" b="0" i="0" u="none" kern="1200" dirty="0" smtClean="0">
                <a:solidFill>
                  <a:schemeClr val="tx1"/>
                </a:solidFill>
                <a:effectLst/>
                <a:latin typeface="+mn-lt"/>
                <a:ea typeface="+mn-ea"/>
                <a:cs typeface="+mn-cs"/>
              </a:rPr>
              <a:t>verschot kan ook vergiftiging veroorzaken, de</a:t>
            </a:r>
            <a:r>
              <a:rPr lang="nl-NL" sz="1200" b="0" i="0" u="none" kern="1200" baseline="0" dirty="0" smtClean="0">
                <a:solidFill>
                  <a:schemeClr val="tx1"/>
                </a:solidFill>
                <a:effectLst/>
                <a:latin typeface="+mn-lt"/>
                <a:ea typeface="+mn-ea"/>
                <a:cs typeface="+mn-cs"/>
              </a:rPr>
              <a:t> </a:t>
            </a:r>
            <a:r>
              <a:rPr lang="nl-NL" sz="1200" b="0" i="0" u="none" kern="1200" dirty="0" smtClean="0">
                <a:solidFill>
                  <a:schemeClr val="tx1"/>
                </a:solidFill>
                <a:effectLst/>
                <a:latin typeface="+mn-lt"/>
                <a:ea typeface="+mn-ea"/>
                <a:cs typeface="+mn-cs"/>
              </a:rPr>
              <a:t>kenmerken hiervan zijn: hoofdpijn, misselijkheid, duizeligheid, vermoeidheid, afwijking van de ogen, huid en het skelet. Te veel VA komt vrijwel niet voor, alleen bij het vaak eten van lever of het slikken van hoog gedoseerde supplementen.  Een ander woord voor vitamine A overschot = hypervitaminose A. </a:t>
            </a:r>
            <a:br>
              <a:rPr lang="nl-NL" sz="1200" b="0" i="0" u="none" kern="1200" dirty="0" smtClean="0">
                <a:solidFill>
                  <a:schemeClr val="tx1"/>
                </a:solidFill>
                <a:effectLst/>
                <a:latin typeface="+mn-lt"/>
                <a:ea typeface="+mn-ea"/>
                <a:cs typeface="+mn-cs"/>
              </a:rPr>
            </a:br>
            <a:r>
              <a:rPr lang="nl-NL" sz="1200" i="0" u="none" kern="1200" dirty="0" smtClean="0">
                <a:solidFill>
                  <a:schemeClr val="tx1"/>
                </a:solidFill>
                <a:effectLst/>
                <a:latin typeface="+mn-lt"/>
                <a:ea typeface="+mn-ea"/>
                <a:cs typeface="+mn-cs"/>
              </a:rPr>
              <a:t>Bij zwangere vrouwen heb je kans op aangeboren afwijkingen bij het kind als je te veel VA hebt. </a:t>
            </a:r>
            <a:endParaRPr lang="nl-NL" b="0" i="0" u="none" dirty="0"/>
          </a:p>
        </p:txBody>
      </p:sp>
      <p:sp>
        <p:nvSpPr>
          <p:cNvPr id="4" name="Tijdelijke aanduiding voor dianummer 3"/>
          <p:cNvSpPr>
            <a:spLocks noGrp="1"/>
          </p:cNvSpPr>
          <p:nvPr>
            <p:ph type="sldNum" sz="quarter" idx="10"/>
          </p:nvPr>
        </p:nvSpPr>
        <p:spPr/>
        <p:txBody>
          <a:bodyPr/>
          <a:lstStyle/>
          <a:p>
            <a:fld id="{50FBFF53-291A-40C3-9263-CD0601104928}" type="slidenum">
              <a:rPr lang="nl-NL" smtClean="0"/>
              <a:t>4</a:t>
            </a:fld>
            <a:endParaRPr lang="nl-NL"/>
          </a:p>
        </p:txBody>
      </p:sp>
    </p:spTree>
    <p:extLst>
      <p:ext uri="{BB962C8B-B14F-4D97-AF65-F5344CB8AC3E}">
        <p14:creationId xmlns:p14="http://schemas.microsoft.com/office/powerpoint/2010/main" val="42755576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0" kern="1200" dirty="0" smtClean="0">
                <a:solidFill>
                  <a:schemeClr val="tx1"/>
                </a:solidFill>
                <a:effectLst/>
                <a:latin typeface="+mn-lt"/>
                <a:ea typeface="+mn-ea"/>
                <a:cs typeface="+mn-cs"/>
              </a:rPr>
              <a:t>Tekort VA kan huidproblemen, dof haar, nachtblindheid en zelfs blindheid veroorzaken. </a:t>
            </a:r>
            <a:endParaRPr lang="nl-NL" b="0" dirty="0"/>
          </a:p>
        </p:txBody>
      </p:sp>
      <p:sp>
        <p:nvSpPr>
          <p:cNvPr id="4" name="Tijdelijke aanduiding voor dianummer 3"/>
          <p:cNvSpPr>
            <a:spLocks noGrp="1"/>
          </p:cNvSpPr>
          <p:nvPr>
            <p:ph type="sldNum" sz="quarter" idx="10"/>
          </p:nvPr>
        </p:nvSpPr>
        <p:spPr/>
        <p:txBody>
          <a:bodyPr/>
          <a:lstStyle/>
          <a:p>
            <a:fld id="{50FBFF53-291A-40C3-9263-CD0601104928}" type="slidenum">
              <a:rPr lang="nl-NL" smtClean="0"/>
              <a:t>5</a:t>
            </a:fld>
            <a:endParaRPr lang="nl-NL"/>
          </a:p>
        </p:txBody>
      </p:sp>
    </p:spTree>
    <p:extLst>
      <p:ext uri="{BB962C8B-B14F-4D97-AF65-F5344CB8AC3E}">
        <p14:creationId xmlns:p14="http://schemas.microsoft.com/office/powerpoint/2010/main" val="10200540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nl-NL" smtClean="0"/>
              <a:t>Klik om de stijl te bewerken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9/29/2015</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923A1CC3-2375-41D4-9E03-427CAF2A4C1A}" type="datetimeFigureOut">
              <a:rPr lang="en-US" dirty="0"/>
              <a:t>9/29/2015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el en bijschrift">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nl-NL" smtClean="0"/>
              <a:t>Klik om de stijl te bewerken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AFF16868-8199-4C2C-A5B1-63AEE139F88E}" type="datetimeFigureOut">
              <a:rPr lang="en-US" dirty="0"/>
              <a:t>9/29/2015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eraat met bijschrift">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nl-NL" smtClean="0"/>
              <a:t>Klik om de stijl te bewerken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AAD9FF7F-6988-44CC-821B-644E70CD2F73}" type="datetimeFigureOut">
              <a:rPr lang="en-US" dirty="0"/>
              <a:t>9/29/2015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amkaartj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5C12C299-16B2-4475-990D-751901EACC14}" type="datetimeFigureOut">
              <a:rPr lang="en-US" dirty="0"/>
              <a:t>9/29/2015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nl-NL" smtClean="0"/>
              <a:t>Klik om de stijl te bewerken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9/29/2015</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nl-NL" smtClean="0"/>
              <a:t>Klik om de stijl te bewerken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9/29/2015</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9/29/2015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nl-NL" smtClean="0"/>
              <a:t>Klik om de stijl te bewerken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9/29/2015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9/29/2015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F34E6425-0181-43F2-84FC-787E803FD2F8}" type="datetimeFigureOut">
              <a:rPr lang="en-US" dirty="0"/>
              <a:t>9/29/2015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9/29/2015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9/29/2015</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9/29/2015</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9/29/2015</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nl-NL" smtClean="0"/>
              <a:t>Klik om de stijl te bewerken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76E86A4C-8E40-4F87-A4F0-01A0687C5742}" type="datetimeFigureOut">
              <a:rPr lang="en-US" dirty="0"/>
              <a:t>9/29/2015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nl-NL" smtClean="0"/>
              <a:t>Klik op het pictogram als u een afbeelding wilt toevoegen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35E72C73-2D91-4E12-BA25-F0AA0C03599B}" type="datetimeFigureOut">
              <a:rPr lang="en-US" dirty="0"/>
              <a:t>9/29/2015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nl-NL" smtClean="0"/>
              <a:t>Klik om de stijl te bewerken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9/29/2015</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Vitamine A</a:t>
            </a:r>
            <a:endParaRPr lang="nl-NL" dirty="0"/>
          </a:p>
        </p:txBody>
      </p:sp>
      <p:sp>
        <p:nvSpPr>
          <p:cNvPr id="3" name="Ondertitel 2"/>
          <p:cNvSpPr>
            <a:spLocks noGrp="1"/>
          </p:cNvSpPr>
          <p:nvPr>
            <p:ph type="subTitle" idx="1"/>
          </p:nvPr>
        </p:nvSpPr>
        <p:spPr/>
        <p:txBody>
          <a:bodyPr/>
          <a:lstStyle/>
          <a:p>
            <a:r>
              <a:rPr lang="nl-NL" dirty="0" err="1" smtClean="0"/>
              <a:t>Shaleen</a:t>
            </a:r>
            <a:r>
              <a:rPr lang="nl-NL" dirty="0" smtClean="0"/>
              <a:t> &amp; Bart</a:t>
            </a:r>
            <a:endParaRPr lang="nl-NL" dirty="0"/>
          </a:p>
        </p:txBody>
      </p:sp>
    </p:spTree>
    <p:extLst>
      <p:ext uri="{BB962C8B-B14F-4D97-AF65-F5344CB8AC3E}">
        <p14:creationId xmlns:p14="http://schemas.microsoft.com/office/powerpoint/2010/main" val="29197037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Waar zit het in?</a:t>
            </a:r>
            <a:endParaRPr lang="nl-NL" dirty="0"/>
          </a:p>
        </p:txBody>
      </p:sp>
      <p:sp>
        <p:nvSpPr>
          <p:cNvPr id="3" name="Tijdelijke aanduiding voor inhoud 2"/>
          <p:cNvSpPr>
            <a:spLocks noGrp="1"/>
          </p:cNvSpPr>
          <p:nvPr>
            <p:ph idx="1"/>
          </p:nvPr>
        </p:nvSpPr>
        <p:spPr/>
        <p:txBody>
          <a:bodyPr/>
          <a:lstStyle/>
          <a:p>
            <a:r>
              <a:rPr lang="nl-NL" dirty="0" smtClean="0"/>
              <a:t>Dierlijke producten</a:t>
            </a:r>
            <a:endParaRPr lang="nl-NL" dirty="0"/>
          </a:p>
          <a:p>
            <a:pPr marL="0" indent="0">
              <a:buNone/>
            </a:pPr>
            <a:r>
              <a:rPr lang="nl-NL" dirty="0" smtClean="0"/>
              <a:t>	-	Lever</a:t>
            </a:r>
            <a:endParaRPr lang="nl-NL" dirty="0"/>
          </a:p>
          <a:p>
            <a:pPr marL="0" indent="0">
              <a:buNone/>
            </a:pPr>
            <a:r>
              <a:rPr lang="nl-NL" dirty="0" smtClean="0"/>
              <a:t>	-	vlees &amp; vleeswaren</a:t>
            </a:r>
          </a:p>
          <a:p>
            <a:pPr marL="0" indent="0">
              <a:buNone/>
            </a:pPr>
            <a:r>
              <a:rPr lang="nl-NL" dirty="0"/>
              <a:t>	</a:t>
            </a:r>
            <a:r>
              <a:rPr lang="nl-NL" dirty="0" smtClean="0"/>
              <a:t>-	vis</a:t>
            </a:r>
          </a:p>
          <a:p>
            <a:pPr marL="0" indent="0">
              <a:buNone/>
            </a:pPr>
            <a:r>
              <a:rPr lang="nl-NL" dirty="0"/>
              <a:t>	</a:t>
            </a:r>
            <a:r>
              <a:rPr lang="nl-NL" dirty="0" smtClean="0"/>
              <a:t>-	eidooier</a:t>
            </a:r>
          </a:p>
          <a:p>
            <a:pPr marL="0" indent="0">
              <a:buNone/>
            </a:pPr>
            <a:r>
              <a:rPr lang="nl-NL" dirty="0"/>
              <a:t>	</a:t>
            </a:r>
            <a:r>
              <a:rPr lang="nl-NL" dirty="0" smtClean="0"/>
              <a:t>-	Zuivelproducten</a:t>
            </a:r>
          </a:p>
          <a:p>
            <a:pPr marL="0" indent="0">
              <a:buNone/>
            </a:pPr>
            <a:r>
              <a:rPr lang="nl-NL" dirty="0"/>
              <a:t>	</a:t>
            </a:r>
            <a:endParaRPr lang="nl-NL" dirty="0" smtClean="0"/>
          </a:p>
        </p:txBody>
      </p:sp>
    </p:spTree>
    <p:extLst>
      <p:ext uri="{BB962C8B-B14F-4D97-AF65-F5344CB8AC3E}">
        <p14:creationId xmlns:p14="http://schemas.microsoft.com/office/powerpoint/2010/main" val="4204259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Waar is het goed voor?</a:t>
            </a:r>
            <a:endParaRPr lang="nl-NL" dirty="0"/>
          </a:p>
        </p:txBody>
      </p:sp>
      <p:sp>
        <p:nvSpPr>
          <p:cNvPr id="3" name="Tijdelijke aanduiding voor inhoud 2"/>
          <p:cNvSpPr>
            <a:spLocks noGrp="1"/>
          </p:cNvSpPr>
          <p:nvPr>
            <p:ph idx="1"/>
          </p:nvPr>
        </p:nvSpPr>
        <p:spPr/>
        <p:txBody>
          <a:bodyPr/>
          <a:lstStyle/>
          <a:p>
            <a:r>
              <a:rPr lang="nl-NL" dirty="0" smtClean="0"/>
              <a:t>VA zorgt voor:</a:t>
            </a:r>
          </a:p>
          <a:p>
            <a:pPr marL="0" indent="0">
              <a:buNone/>
            </a:pPr>
            <a:r>
              <a:rPr lang="nl-NL" dirty="0"/>
              <a:t>	</a:t>
            </a:r>
            <a:r>
              <a:rPr lang="nl-NL" dirty="0" smtClean="0"/>
              <a:t>-	Huid</a:t>
            </a:r>
          </a:p>
          <a:p>
            <a:pPr marL="0" indent="0">
              <a:buNone/>
            </a:pPr>
            <a:r>
              <a:rPr lang="nl-NL" dirty="0"/>
              <a:t>	</a:t>
            </a:r>
            <a:r>
              <a:rPr lang="nl-NL" dirty="0" smtClean="0"/>
              <a:t>-	Ogen	</a:t>
            </a:r>
          </a:p>
          <a:p>
            <a:pPr marL="0" indent="0">
              <a:buNone/>
            </a:pPr>
            <a:r>
              <a:rPr lang="nl-NL" dirty="0"/>
              <a:t>	</a:t>
            </a:r>
            <a:r>
              <a:rPr lang="nl-NL" dirty="0" smtClean="0"/>
              <a:t>-	Groei	</a:t>
            </a:r>
          </a:p>
          <a:p>
            <a:pPr marL="0" indent="0">
              <a:buNone/>
            </a:pPr>
            <a:r>
              <a:rPr lang="nl-NL" dirty="0"/>
              <a:t>	</a:t>
            </a:r>
            <a:r>
              <a:rPr lang="nl-NL" dirty="0" smtClean="0"/>
              <a:t>-	Weerstand</a:t>
            </a:r>
          </a:p>
          <a:p>
            <a:pPr marL="0" indent="0">
              <a:buNone/>
            </a:pPr>
            <a:endParaRPr lang="nl-NL" dirty="0"/>
          </a:p>
        </p:txBody>
      </p:sp>
    </p:spTree>
    <p:extLst>
      <p:ext uri="{BB962C8B-B14F-4D97-AF65-F5344CB8AC3E}">
        <p14:creationId xmlns:p14="http://schemas.microsoft.com/office/powerpoint/2010/main" val="1651367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Overschot?</a:t>
            </a:r>
            <a:endParaRPr lang="nl-NL" dirty="0"/>
          </a:p>
        </p:txBody>
      </p:sp>
      <p:sp>
        <p:nvSpPr>
          <p:cNvPr id="3" name="Tijdelijke aanduiding voor inhoud 2"/>
          <p:cNvSpPr>
            <a:spLocks noGrp="1"/>
          </p:cNvSpPr>
          <p:nvPr>
            <p:ph idx="1"/>
          </p:nvPr>
        </p:nvSpPr>
        <p:spPr/>
        <p:txBody>
          <a:bodyPr/>
          <a:lstStyle/>
          <a:p>
            <a:r>
              <a:rPr lang="nl-NL" dirty="0" smtClean="0"/>
              <a:t>Vergiftiging veroorzaken</a:t>
            </a:r>
            <a:endParaRPr lang="nl-NL" dirty="0"/>
          </a:p>
          <a:p>
            <a:r>
              <a:rPr lang="nl-NL" dirty="0" smtClean="0"/>
              <a:t>Kenmerken:</a:t>
            </a:r>
            <a:endParaRPr lang="nl-NL" dirty="0"/>
          </a:p>
          <a:p>
            <a:pPr marL="0" indent="0">
              <a:buNone/>
            </a:pPr>
            <a:r>
              <a:rPr lang="nl-NL" dirty="0" smtClean="0"/>
              <a:t>	-	Hoofdpijn/duizeligheid</a:t>
            </a:r>
          </a:p>
          <a:p>
            <a:pPr marL="0" indent="0">
              <a:buNone/>
            </a:pPr>
            <a:r>
              <a:rPr lang="nl-NL" dirty="0"/>
              <a:t>	</a:t>
            </a:r>
            <a:r>
              <a:rPr lang="nl-NL" dirty="0" smtClean="0"/>
              <a:t>-	Afwijking ogen, huid, skelet</a:t>
            </a:r>
          </a:p>
          <a:p>
            <a:pPr marL="0" indent="0">
              <a:buNone/>
            </a:pPr>
            <a:r>
              <a:rPr lang="nl-NL" dirty="0"/>
              <a:t>	</a:t>
            </a:r>
            <a:r>
              <a:rPr lang="nl-NL" dirty="0" smtClean="0"/>
              <a:t>-	Vermoeidheid</a:t>
            </a:r>
          </a:p>
          <a:p>
            <a:pPr marL="0" indent="0">
              <a:buNone/>
            </a:pPr>
            <a:r>
              <a:rPr lang="nl-NL" dirty="0"/>
              <a:t>	</a:t>
            </a:r>
            <a:r>
              <a:rPr lang="nl-NL" dirty="0" smtClean="0"/>
              <a:t>- 	Misselijk</a:t>
            </a:r>
          </a:p>
          <a:p>
            <a:pPr marL="0" indent="0">
              <a:buNone/>
            </a:pPr>
            <a:r>
              <a:rPr lang="nl-NL" dirty="0"/>
              <a:t>	</a:t>
            </a:r>
          </a:p>
          <a:p>
            <a:pPr marL="0" indent="0">
              <a:buNone/>
            </a:pPr>
            <a:r>
              <a:rPr lang="nl-NL" dirty="0" smtClean="0"/>
              <a:t>(komt echter voor)</a:t>
            </a:r>
            <a:endParaRPr lang="nl-NL" dirty="0"/>
          </a:p>
        </p:txBody>
      </p:sp>
    </p:spTree>
    <p:extLst>
      <p:ext uri="{BB962C8B-B14F-4D97-AF65-F5344CB8AC3E}">
        <p14:creationId xmlns:p14="http://schemas.microsoft.com/office/powerpoint/2010/main" val="30128341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Tekort?</a:t>
            </a:r>
            <a:endParaRPr lang="nl-NL" dirty="0"/>
          </a:p>
        </p:txBody>
      </p:sp>
      <p:sp>
        <p:nvSpPr>
          <p:cNvPr id="3" name="Tijdelijke aanduiding voor inhoud 2"/>
          <p:cNvSpPr>
            <a:spLocks noGrp="1"/>
          </p:cNvSpPr>
          <p:nvPr>
            <p:ph idx="1"/>
          </p:nvPr>
        </p:nvSpPr>
        <p:spPr/>
        <p:txBody>
          <a:bodyPr/>
          <a:lstStyle/>
          <a:p>
            <a:r>
              <a:rPr lang="nl-NL" dirty="0" smtClean="0"/>
              <a:t>Kenmerken:</a:t>
            </a:r>
          </a:p>
          <a:p>
            <a:pPr marL="0" indent="0">
              <a:buNone/>
            </a:pPr>
            <a:r>
              <a:rPr lang="nl-NL" dirty="0"/>
              <a:t>	</a:t>
            </a:r>
            <a:r>
              <a:rPr lang="nl-NL" dirty="0" smtClean="0"/>
              <a:t>-	Huidproblemen	</a:t>
            </a:r>
          </a:p>
          <a:p>
            <a:pPr marL="0" indent="0">
              <a:buNone/>
            </a:pPr>
            <a:r>
              <a:rPr lang="nl-NL" dirty="0"/>
              <a:t>	</a:t>
            </a:r>
            <a:r>
              <a:rPr lang="nl-NL" dirty="0" smtClean="0"/>
              <a:t>-	Dof haar</a:t>
            </a:r>
          </a:p>
          <a:p>
            <a:pPr marL="0" indent="0">
              <a:buNone/>
            </a:pPr>
            <a:r>
              <a:rPr lang="nl-NL" dirty="0"/>
              <a:t>	</a:t>
            </a:r>
            <a:r>
              <a:rPr lang="nl-NL" dirty="0" smtClean="0"/>
              <a:t>-	Nachtblindheid</a:t>
            </a:r>
          </a:p>
          <a:p>
            <a:pPr marL="0" indent="0">
              <a:buNone/>
            </a:pPr>
            <a:r>
              <a:rPr lang="nl-NL" dirty="0"/>
              <a:t>	</a:t>
            </a:r>
            <a:r>
              <a:rPr lang="nl-NL" dirty="0" smtClean="0"/>
              <a:t>-	Blindheid</a:t>
            </a:r>
            <a:endParaRPr lang="nl-NL" dirty="0"/>
          </a:p>
        </p:txBody>
      </p:sp>
    </p:spTree>
    <p:extLst>
      <p:ext uri="{BB962C8B-B14F-4D97-AF65-F5344CB8AC3E}">
        <p14:creationId xmlns:p14="http://schemas.microsoft.com/office/powerpoint/2010/main" val="2261267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154954" y="973668"/>
            <a:ext cx="8761413" cy="1009678"/>
          </a:xfrm>
        </p:spPr>
        <p:txBody>
          <a:bodyPr/>
          <a:lstStyle/>
          <a:p>
            <a:r>
              <a:rPr lang="nl-NL" dirty="0" smtClean="0"/>
              <a:t>Wat is dan de dagelijkse aanbeveling?</a:t>
            </a:r>
            <a:endParaRPr lang="nl-NL" dirty="0"/>
          </a:p>
        </p:txBody>
      </p:sp>
      <p:sp>
        <p:nvSpPr>
          <p:cNvPr id="4" name="Tijdelijke aanduiding voor inhoud 3"/>
          <p:cNvSpPr>
            <a:spLocks noGrp="1"/>
          </p:cNvSpPr>
          <p:nvPr>
            <p:ph idx="1"/>
          </p:nvPr>
        </p:nvSpPr>
        <p:spPr>
          <a:xfrm>
            <a:off x="1154954" y="2474711"/>
            <a:ext cx="8825659" cy="3416300"/>
          </a:xfrm>
        </p:spPr>
        <p:txBody>
          <a:bodyPr/>
          <a:lstStyle/>
          <a:p>
            <a:pPr marL="1828800" lvl="4" indent="0">
              <a:buNone/>
            </a:pPr>
            <a:endParaRPr lang="nl-NL" dirty="0"/>
          </a:p>
          <a:p>
            <a:r>
              <a:rPr lang="nl-NL" dirty="0" smtClean="0"/>
              <a:t>Kinderen                                                  dagelijkse hoeveelheid (microgram)       </a:t>
            </a:r>
          </a:p>
          <a:p>
            <a:r>
              <a:rPr lang="nl-NL" dirty="0" smtClean="0"/>
              <a:t>6-11 </a:t>
            </a:r>
            <a:r>
              <a:rPr lang="nl-NL" dirty="0"/>
              <a:t>maanden </a:t>
            </a:r>
            <a:r>
              <a:rPr lang="nl-NL" dirty="0" smtClean="0"/>
              <a:t>									300</a:t>
            </a:r>
            <a:endParaRPr lang="nl-NL" dirty="0"/>
          </a:p>
          <a:p>
            <a:r>
              <a:rPr lang="nl-NL" dirty="0"/>
              <a:t>1-2 jaar </a:t>
            </a:r>
            <a:r>
              <a:rPr lang="nl-NL" dirty="0" smtClean="0"/>
              <a:t>											300</a:t>
            </a:r>
          </a:p>
          <a:p>
            <a:r>
              <a:rPr lang="nl-NL" dirty="0"/>
              <a:t>2-5 jaar </a:t>
            </a:r>
            <a:r>
              <a:rPr lang="nl-NL" dirty="0" smtClean="0"/>
              <a:t>											350</a:t>
            </a:r>
            <a:endParaRPr lang="nl-NL" dirty="0"/>
          </a:p>
          <a:p>
            <a:r>
              <a:rPr lang="nl-NL" dirty="0" smtClean="0"/>
              <a:t>6-9 </a:t>
            </a:r>
            <a:r>
              <a:rPr lang="nl-NL" dirty="0"/>
              <a:t>jaar </a:t>
            </a:r>
            <a:r>
              <a:rPr lang="nl-NL" dirty="0" smtClean="0"/>
              <a:t>											400</a:t>
            </a:r>
            <a:endParaRPr lang="nl-NL" dirty="0"/>
          </a:p>
          <a:p>
            <a:pPr marL="0" indent="0">
              <a:buNone/>
            </a:pPr>
            <a:endParaRPr lang="nl-NL" dirty="0"/>
          </a:p>
        </p:txBody>
      </p:sp>
    </p:spTree>
    <p:extLst>
      <p:ext uri="{BB962C8B-B14F-4D97-AF65-F5344CB8AC3E}">
        <p14:creationId xmlns:p14="http://schemas.microsoft.com/office/powerpoint/2010/main" val="6088415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154954" y="973668"/>
            <a:ext cx="8761413" cy="1009678"/>
          </a:xfrm>
        </p:spPr>
        <p:txBody>
          <a:bodyPr/>
          <a:lstStyle/>
          <a:p>
            <a:r>
              <a:rPr lang="nl-NL" dirty="0" smtClean="0"/>
              <a:t>Wat is dan de dagelijkse aanbeveling?</a:t>
            </a:r>
            <a:endParaRPr lang="nl-NL" dirty="0"/>
          </a:p>
        </p:txBody>
      </p:sp>
      <p:sp>
        <p:nvSpPr>
          <p:cNvPr id="4" name="Tijdelijke aanduiding voor inhoud 3"/>
          <p:cNvSpPr>
            <a:spLocks noGrp="1"/>
          </p:cNvSpPr>
          <p:nvPr>
            <p:ph idx="1"/>
          </p:nvPr>
        </p:nvSpPr>
        <p:spPr>
          <a:xfrm>
            <a:off x="1154954" y="2474711"/>
            <a:ext cx="8825659" cy="3416300"/>
          </a:xfrm>
        </p:spPr>
        <p:txBody>
          <a:bodyPr/>
          <a:lstStyle/>
          <a:p>
            <a:pPr marL="1828800" lvl="4" indent="0">
              <a:buNone/>
            </a:pPr>
            <a:endParaRPr lang="nl-NL" dirty="0"/>
          </a:p>
          <a:p>
            <a:r>
              <a:rPr lang="nl-NL" dirty="0" smtClean="0"/>
              <a:t>mannen                                                dagelijkse hoeveelheid (microgram)       </a:t>
            </a:r>
          </a:p>
          <a:p>
            <a:r>
              <a:rPr lang="nl-NL" dirty="0"/>
              <a:t>9-13 </a:t>
            </a:r>
            <a:r>
              <a:rPr lang="nl-NL" dirty="0" smtClean="0"/>
              <a:t>jaar												600</a:t>
            </a:r>
            <a:endParaRPr lang="nl-NL" dirty="0"/>
          </a:p>
          <a:p>
            <a:r>
              <a:rPr lang="nl-NL" dirty="0"/>
              <a:t>14-18 </a:t>
            </a:r>
            <a:r>
              <a:rPr lang="nl-NL" dirty="0" smtClean="0"/>
              <a:t>jaar											900</a:t>
            </a:r>
            <a:endParaRPr lang="nl-NL" dirty="0"/>
          </a:p>
          <a:p>
            <a:r>
              <a:rPr lang="nl-NL" dirty="0"/>
              <a:t>19-70 jaar </a:t>
            </a:r>
            <a:r>
              <a:rPr lang="nl-NL" dirty="0" smtClean="0"/>
              <a:t>											900</a:t>
            </a:r>
            <a:endParaRPr lang="nl-NL" dirty="0"/>
          </a:p>
          <a:p>
            <a:r>
              <a:rPr lang="nl-NL" dirty="0"/>
              <a:t>&gt; 70 jaar </a:t>
            </a:r>
            <a:r>
              <a:rPr lang="nl-NL" dirty="0" smtClean="0"/>
              <a:t>												900</a:t>
            </a:r>
            <a:endParaRPr lang="nl-NL" dirty="0"/>
          </a:p>
          <a:p>
            <a:pPr marL="0" indent="0">
              <a:buNone/>
            </a:pPr>
            <a:endParaRPr lang="nl-NL" dirty="0"/>
          </a:p>
        </p:txBody>
      </p:sp>
    </p:spTree>
    <p:extLst>
      <p:ext uri="{BB962C8B-B14F-4D97-AF65-F5344CB8AC3E}">
        <p14:creationId xmlns:p14="http://schemas.microsoft.com/office/powerpoint/2010/main" val="42337581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154954" y="973668"/>
            <a:ext cx="8761413" cy="1009678"/>
          </a:xfrm>
        </p:spPr>
        <p:txBody>
          <a:bodyPr/>
          <a:lstStyle/>
          <a:p>
            <a:r>
              <a:rPr lang="nl-NL" dirty="0" smtClean="0"/>
              <a:t>Wat is dan de dagelijkse aanbeveling?</a:t>
            </a:r>
            <a:endParaRPr lang="nl-NL" dirty="0"/>
          </a:p>
        </p:txBody>
      </p:sp>
      <p:sp>
        <p:nvSpPr>
          <p:cNvPr id="4" name="Tijdelijke aanduiding voor inhoud 3"/>
          <p:cNvSpPr>
            <a:spLocks noGrp="1"/>
          </p:cNvSpPr>
          <p:nvPr>
            <p:ph idx="1"/>
          </p:nvPr>
        </p:nvSpPr>
        <p:spPr>
          <a:xfrm>
            <a:off x="1154954" y="2474711"/>
            <a:ext cx="8825659" cy="3416300"/>
          </a:xfrm>
        </p:spPr>
        <p:txBody>
          <a:bodyPr/>
          <a:lstStyle/>
          <a:p>
            <a:pPr marL="1828800" lvl="4" indent="0">
              <a:buNone/>
            </a:pPr>
            <a:endParaRPr lang="nl-NL" dirty="0"/>
          </a:p>
          <a:p>
            <a:r>
              <a:rPr lang="nl-NL" dirty="0" smtClean="0"/>
              <a:t>Vrouwen                                                dagelijkse hoeveelheid (microgram)       </a:t>
            </a:r>
          </a:p>
          <a:p>
            <a:r>
              <a:rPr lang="nl-NL" dirty="0"/>
              <a:t>9-13 jaar </a:t>
            </a:r>
            <a:r>
              <a:rPr lang="nl-NL" dirty="0" smtClean="0"/>
              <a:t>											600</a:t>
            </a:r>
            <a:endParaRPr lang="nl-NL" dirty="0"/>
          </a:p>
          <a:p>
            <a:r>
              <a:rPr lang="nl-NL" dirty="0"/>
              <a:t>14-18 jaar </a:t>
            </a:r>
            <a:r>
              <a:rPr lang="nl-NL" dirty="0" smtClean="0"/>
              <a:t>										700</a:t>
            </a:r>
            <a:endParaRPr lang="nl-NL" dirty="0"/>
          </a:p>
          <a:p>
            <a:r>
              <a:rPr lang="nl-NL" dirty="0"/>
              <a:t>19-70 jaar </a:t>
            </a:r>
            <a:r>
              <a:rPr lang="nl-NL" dirty="0" smtClean="0"/>
              <a:t>										700</a:t>
            </a:r>
            <a:endParaRPr lang="nl-NL" dirty="0"/>
          </a:p>
          <a:p>
            <a:r>
              <a:rPr lang="nl-NL" dirty="0"/>
              <a:t>&gt; 70 jaar </a:t>
            </a:r>
            <a:r>
              <a:rPr lang="nl-NL" dirty="0" smtClean="0"/>
              <a:t>											700</a:t>
            </a:r>
            <a:endParaRPr lang="nl-NL" dirty="0"/>
          </a:p>
          <a:p>
            <a:r>
              <a:rPr lang="nl-NL" dirty="0"/>
              <a:t>Zwangere vrouwen </a:t>
            </a:r>
            <a:r>
              <a:rPr lang="nl-NL" dirty="0" smtClean="0"/>
              <a:t>								800</a:t>
            </a:r>
            <a:endParaRPr lang="nl-NL" dirty="0"/>
          </a:p>
          <a:p>
            <a:r>
              <a:rPr lang="nl-NL" dirty="0"/>
              <a:t>Vrouwen die borstvoeding geven </a:t>
            </a:r>
            <a:r>
              <a:rPr lang="nl-NL" dirty="0" smtClean="0"/>
              <a:t>		</a:t>
            </a:r>
            <a:r>
              <a:rPr lang="nl-NL" smtClean="0"/>
              <a:t>		1100</a:t>
            </a:r>
            <a:endParaRPr lang="nl-NL" dirty="0"/>
          </a:p>
          <a:p>
            <a:pPr marL="0" indent="0">
              <a:buNone/>
            </a:pPr>
            <a:endParaRPr lang="nl-NL" dirty="0"/>
          </a:p>
        </p:txBody>
      </p:sp>
    </p:spTree>
    <p:extLst>
      <p:ext uri="{BB962C8B-B14F-4D97-AF65-F5344CB8AC3E}">
        <p14:creationId xmlns:p14="http://schemas.microsoft.com/office/powerpoint/2010/main" val="38945867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directiekamer">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28</TotalTime>
  <Words>309</Words>
  <Application>Microsoft Office PowerPoint</Application>
  <PresentationFormat>Breedbeeld</PresentationFormat>
  <Paragraphs>64</Paragraphs>
  <Slides>8</Slides>
  <Notes>5</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8</vt:i4>
      </vt:variant>
    </vt:vector>
  </HeadingPairs>
  <TitlesOfParts>
    <vt:vector size="13" baseType="lpstr">
      <vt:lpstr>Arial</vt:lpstr>
      <vt:lpstr>Calibri</vt:lpstr>
      <vt:lpstr>Century Gothic</vt:lpstr>
      <vt:lpstr>Wingdings 3</vt:lpstr>
      <vt:lpstr>Ion-directiekamer</vt:lpstr>
      <vt:lpstr>Vitamine A</vt:lpstr>
      <vt:lpstr>Waar zit het in?</vt:lpstr>
      <vt:lpstr>Waar is het goed voor?</vt:lpstr>
      <vt:lpstr>Overschot?</vt:lpstr>
      <vt:lpstr>Tekort?</vt:lpstr>
      <vt:lpstr>Wat is dan de dagelijkse aanbeveling?</vt:lpstr>
      <vt:lpstr>Wat is dan de dagelijkse aanbeveling?</vt:lpstr>
      <vt:lpstr>Wat is dan de dagelijkse aanbeveling?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Vitamine A</dc:title>
  <dc:creator>Bart van Antwerpen</dc:creator>
  <cp:lastModifiedBy>Shaleen Schelle</cp:lastModifiedBy>
  <cp:revision>5</cp:revision>
  <dcterms:created xsi:type="dcterms:W3CDTF">2015-09-22T18:52:57Z</dcterms:created>
  <dcterms:modified xsi:type="dcterms:W3CDTF">2015-09-29T20:51:45Z</dcterms:modified>
</cp:coreProperties>
</file>